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Roboto"/>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Roboto-bold.fntdata"/><Relationship Id="rId16" Type="http://schemas.openxmlformats.org/officeDocument/2006/relationships/font" Target="fonts/Roboto-regular.fntdata"/><Relationship Id="rId5" Type="http://schemas.openxmlformats.org/officeDocument/2006/relationships/slide" Target="slides/slide1.xml"/><Relationship Id="rId19" Type="http://schemas.openxmlformats.org/officeDocument/2006/relationships/font" Target="fonts/Roboto-boldItalic.fntdata"/><Relationship Id="rId6" Type="http://schemas.openxmlformats.org/officeDocument/2006/relationships/slide" Target="slides/slide2.xml"/><Relationship Id="rId18" Type="http://schemas.openxmlformats.org/officeDocument/2006/relationships/font" Target="fonts/Roboto-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Have a discussion and write down every type of litter they name, right or wrong.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34f4cb5e0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4f4cb5e0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Click on “Watershed Video” to show students how easily our water can be polluted. After the video discuss how all the litter discussed in the slides can get into our water.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34f4cb5e02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4f4cb5e02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Have a class discussion about our PBL and how litter can impact Lake Washington and the Salmon.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34efc18c5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4efc18c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are they types of litter we will be discussing today. (It looks like we have some of them on our chart! Awesome job. Let’s look further into these ones)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34efc18c5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4efc18c5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Why is garbage bad? </a:t>
            </a:r>
            <a:endParaRPr/>
          </a:p>
          <a:p>
            <a:pPr indent="0" lvl="0" marL="0" rtl="0" algn="l">
              <a:spcBef>
                <a:spcPts val="0"/>
              </a:spcBef>
              <a:spcAft>
                <a:spcPts val="0"/>
              </a:spcAft>
              <a:buNone/>
            </a:pPr>
            <a:r>
              <a:rPr lang="en"/>
              <a:t>Garbage can be dangerous for animals and the planet. When you don’t throw away your garbage, or have too much garbage, animals can eat it and get sick. Not only do they eat it, some garbage can get stuck on animals and harm them..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34efc18c5d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4efc18c5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 specific type of garbage that is especially dangerous for animals. It is tiny fibers of plastic that plankton feed off of. Plankton are microscopic organisms. They ingest the microplastic. Ask students why it would be a problem for plankton to eat microplastic. If they don’t come to this conclusion on their own, let them know that salmon and other animals eat the plankton. Explain that when the animals eat enough of them, it can cause them to not be able to digest food or it can leak chemicals into their bodies.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34efc18c5d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4efc18c5d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you help someone wash their car, have you ever noticed where the water goes? (Students respond) If they don’t know, tell them the soap and water goes down the drain.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34efc18c5d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4efc18c5d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Who knows what feces are? Pair, share. Tell them feces are poop. Feces are dangerous for our water supply if we don’t pick it up. When it rains, the particles from the poop can get washed away in our water. Dog poop carries so much bacteria that if too much of it gets in the water, they might have to close bodies of water. (Streams, bay’s, lakes, etc.)  We need to make sure if our dog poops we clean it up so the bacteria can’t get into our water.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34f4cb5e02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4f4cb5e0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Cars, trucks and busses all have oil and gas. When you have a leak, where does the oil go? Think, pair, share. Tell them that it usually gets washed away when it rains. It gets washed down the driveway or street into an inlet. The water with oil and gas drains into our watershed.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375f4d7f7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75f4d7f7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People go on about their day, not thinking about what might happen throughout the day.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34efc18c5d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4efc18c5d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Explain that when they wash their car, the runoff goes into the inlet and through the storm sewer through the outlet to the body of water. Different animals live in and drink this water. If there is soap in the water, it can poison them.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accent4"/>
        </a:solidFill>
      </p:bgPr>
    </p:bg>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bg>
      <p:bgPr>
        <a:solidFill>
          <a:schemeClr val="accent4"/>
        </a:solidFill>
      </p:bgPr>
    </p:bg>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738725"/>
            <a:ext cx="8222100" cy="767700"/>
          </a:xfrm>
          <a:prstGeom prst="rect">
            <a:avLst/>
          </a:prstGeom>
        </p:spPr>
        <p:txBody>
          <a:bodyPr anchorCtr="0" anchor="b"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919075"/>
            <a:ext cx="8222100" cy="27102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71900" y="738725"/>
            <a:ext cx="8222100" cy="767700"/>
          </a:xfrm>
          <a:prstGeom prst="rect">
            <a:avLst/>
          </a:prstGeom>
        </p:spPr>
        <p:txBody>
          <a:bodyPr anchorCtr="0" anchor="b"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919075"/>
            <a:ext cx="3999900" cy="2710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2" type="body"/>
          </p:nvPr>
        </p:nvSpPr>
        <p:spPr>
          <a:xfrm>
            <a:off x="4694250" y="1919075"/>
            <a:ext cx="3999900" cy="2710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1600"/>
              </a:spcBef>
              <a:spcAft>
                <a:spcPts val="0"/>
              </a:spcAft>
              <a:buClr>
                <a:schemeClr val="lt1"/>
              </a:buClr>
              <a:buSzPts val="1200"/>
              <a:buChar char="○"/>
              <a:defRPr sz="1200">
                <a:solidFill>
                  <a:schemeClr val="lt1"/>
                </a:solidFill>
              </a:defRPr>
            </a:lvl2pPr>
            <a:lvl3pPr indent="-304800" lvl="2" marL="1371600">
              <a:spcBef>
                <a:spcPts val="1600"/>
              </a:spcBef>
              <a:spcAft>
                <a:spcPts val="0"/>
              </a:spcAft>
              <a:buClr>
                <a:schemeClr val="lt1"/>
              </a:buClr>
              <a:buSzPts val="1200"/>
              <a:buChar char="■"/>
              <a:defRPr sz="1200">
                <a:solidFill>
                  <a:schemeClr val="lt1"/>
                </a:solidFill>
              </a:defRPr>
            </a:lvl3pPr>
            <a:lvl4pPr indent="-304800" lvl="3" marL="1828800">
              <a:spcBef>
                <a:spcPts val="1600"/>
              </a:spcBef>
              <a:spcAft>
                <a:spcPts val="0"/>
              </a:spcAft>
              <a:buClr>
                <a:schemeClr val="lt1"/>
              </a:buClr>
              <a:buSzPts val="1200"/>
              <a:buChar char="●"/>
              <a:defRPr sz="1200">
                <a:solidFill>
                  <a:schemeClr val="lt1"/>
                </a:solidFill>
              </a:defRPr>
            </a:lvl4pPr>
            <a:lvl5pPr indent="-304800" lvl="4" marL="2286000">
              <a:spcBef>
                <a:spcPts val="1600"/>
              </a:spcBef>
              <a:spcAft>
                <a:spcPts val="0"/>
              </a:spcAft>
              <a:buClr>
                <a:schemeClr val="lt1"/>
              </a:buClr>
              <a:buSzPts val="1200"/>
              <a:buChar char="○"/>
              <a:defRPr sz="1200">
                <a:solidFill>
                  <a:schemeClr val="lt1"/>
                </a:solidFill>
              </a:defRPr>
            </a:lvl5pPr>
            <a:lvl6pPr indent="-304800" lvl="5" marL="2743200">
              <a:spcBef>
                <a:spcPts val="1600"/>
              </a:spcBef>
              <a:spcAft>
                <a:spcPts val="0"/>
              </a:spcAft>
              <a:buClr>
                <a:schemeClr val="lt1"/>
              </a:buClr>
              <a:buSzPts val="1200"/>
              <a:buChar char="■"/>
              <a:defRPr sz="1200">
                <a:solidFill>
                  <a:schemeClr val="lt1"/>
                </a:solidFill>
              </a:defRPr>
            </a:lvl6pPr>
            <a:lvl7pPr indent="-304800" lvl="6" marL="3200400">
              <a:spcBef>
                <a:spcPts val="1600"/>
              </a:spcBef>
              <a:spcAft>
                <a:spcPts val="0"/>
              </a:spcAft>
              <a:buClr>
                <a:schemeClr val="lt1"/>
              </a:buClr>
              <a:buSzPts val="1200"/>
              <a:buChar char="●"/>
              <a:defRPr sz="1200">
                <a:solidFill>
                  <a:schemeClr val="lt1"/>
                </a:solidFill>
              </a:defRPr>
            </a:lvl7pPr>
            <a:lvl8pPr indent="-304800" lvl="7" marL="3657600">
              <a:spcBef>
                <a:spcPts val="1600"/>
              </a:spcBef>
              <a:spcAft>
                <a:spcPts val="0"/>
              </a:spcAft>
              <a:buClr>
                <a:schemeClr val="lt1"/>
              </a:buClr>
              <a:buSzPts val="1200"/>
              <a:buChar char="○"/>
              <a:defRPr sz="1200">
                <a:solidFill>
                  <a:schemeClr val="lt1"/>
                </a:solidFill>
              </a:defRPr>
            </a:lvl8pPr>
            <a:lvl9pPr indent="-304800" lvl="8" marL="4114800">
              <a:spcBef>
                <a:spcPts val="1600"/>
              </a:spcBef>
              <a:spcAft>
                <a:spcPts val="160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terial">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www.youtube.com/watch?v=oYO_pYv8Yxo"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1"/>
        </a:solidFill>
      </p:bgPr>
    </p:bg>
    <p:spTree>
      <p:nvGrpSpPr>
        <p:cNvPr id="66" name="Shape 66"/>
        <p:cNvGrpSpPr/>
        <p:nvPr/>
      </p:nvGrpSpPr>
      <p:grpSpPr>
        <a:xfrm>
          <a:off x="0" y="0"/>
          <a:ext cx="0" cy="0"/>
          <a:chOff x="0" y="0"/>
          <a:chExt cx="0" cy="0"/>
        </a:xfrm>
      </p:grpSpPr>
      <p:sp>
        <p:nvSpPr>
          <p:cNvPr id="67" name="Google Shape;67;p13"/>
          <p:cNvSpPr txBox="1"/>
          <p:nvPr>
            <p:ph type="ctrTitle"/>
          </p:nvPr>
        </p:nvSpPr>
        <p:spPr>
          <a:xfrm>
            <a:off x="390525" y="1819275"/>
            <a:ext cx="8222100" cy="933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is pollution?</a:t>
            </a:r>
            <a:endParaRPr/>
          </a:p>
        </p:txBody>
      </p:sp>
      <p:sp>
        <p:nvSpPr>
          <p:cNvPr id="68" name="Google Shape;68;p13"/>
          <p:cNvSpPr txBox="1"/>
          <p:nvPr>
            <p:ph idx="1" type="subTitle"/>
          </p:nvPr>
        </p:nvSpPr>
        <p:spPr>
          <a:xfrm>
            <a:off x="390525" y="2789130"/>
            <a:ext cx="8222100" cy="43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22"/>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Video of </a:t>
            </a:r>
            <a:r>
              <a:rPr lang="en"/>
              <a:t>contaminants</a:t>
            </a:r>
            <a:r>
              <a:rPr lang="en"/>
              <a:t> in a watershed</a:t>
            </a:r>
            <a:endParaRPr/>
          </a:p>
        </p:txBody>
      </p:sp>
      <p:sp>
        <p:nvSpPr>
          <p:cNvPr id="128" name="Google Shape;128;p22"/>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u="sng">
                <a:solidFill>
                  <a:schemeClr val="hlink"/>
                </a:solidFill>
                <a:hlinkClick r:id="rId3"/>
              </a:rPr>
              <a:t>Watershed Video</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23"/>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Why does it matter?</a:t>
            </a:r>
            <a:endParaRPr/>
          </a:p>
        </p:txBody>
      </p:sp>
      <p:sp>
        <p:nvSpPr>
          <p:cNvPr id="134" name="Google Shape;134;p23"/>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What problem are we trying to solve?</a:t>
            </a:r>
            <a:endParaRPr/>
          </a:p>
          <a:p>
            <a:pPr indent="-342900" lvl="0" marL="457200" rtl="0" algn="l">
              <a:spcBef>
                <a:spcPts val="0"/>
              </a:spcBef>
              <a:spcAft>
                <a:spcPts val="0"/>
              </a:spcAft>
              <a:buSzPts val="1800"/>
              <a:buChar char="●"/>
            </a:pPr>
            <a:r>
              <a:rPr lang="en"/>
              <a:t>How can litter impact Lake Washington?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4"/>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Common types of litter </a:t>
            </a:r>
            <a:endParaRPr/>
          </a:p>
        </p:txBody>
      </p:sp>
      <p:sp>
        <p:nvSpPr>
          <p:cNvPr id="74" name="Google Shape;74;p14"/>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Garbage</a:t>
            </a:r>
            <a:endParaRPr/>
          </a:p>
          <a:p>
            <a:pPr indent="-342900" lvl="0" marL="457200" rtl="0" algn="l">
              <a:spcBef>
                <a:spcPts val="0"/>
              </a:spcBef>
              <a:spcAft>
                <a:spcPts val="0"/>
              </a:spcAft>
              <a:buSzPts val="1800"/>
              <a:buChar char="●"/>
            </a:pPr>
            <a:r>
              <a:rPr lang="en"/>
              <a:t>Oil</a:t>
            </a:r>
            <a:endParaRPr/>
          </a:p>
          <a:p>
            <a:pPr indent="-342900" lvl="0" marL="457200" rtl="0" algn="l">
              <a:spcBef>
                <a:spcPts val="0"/>
              </a:spcBef>
              <a:spcAft>
                <a:spcPts val="0"/>
              </a:spcAft>
              <a:buSzPts val="1800"/>
              <a:buChar char="●"/>
            </a:pPr>
            <a:r>
              <a:rPr lang="en"/>
              <a:t>Washing our cars</a:t>
            </a:r>
            <a:endParaRPr/>
          </a:p>
          <a:p>
            <a:pPr indent="-342900" lvl="0" marL="457200" rtl="0" algn="l">
              <a:spcBef>
                <a:spcPts val="0"/>
              </a:spcBef>
              <a:spcAft>
                <a:spcPts val="0"/>
              </a:spcAft>
              <a:buSzPts val="1800"/>
              <a:buChar char="●"/>
            </a:pPr>
            <a:r>
              <a:rPr lang="en"/>
              <a:t>Pet Waste</a:t>
            </a:r>
            <a:endParaRPr/>
          </a:p>
          <a:p>
            <a:pPr indent="0" lvl="0" marL="0" rtl="0" algn="l">
              <a:spcBef>
                <a:spcPts val="160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Garbage</a:t>
            </a:r>
            <a:endParaRPr/>
          </a:p>
        </p:txBody>
      </p:sp>
      <p:sp>
        <p:nvSpPr>
          <p:cNvPr id="80" name="Google Shape;80;p15"/>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81" name="Google Shape;81;p15"/>
          <p:cNvPicPr preferRelativeResize="0"/>
          <p:nvPr/>
        </p:nvPicPr>
        <p:blipFill>
          <a:blip r:embed="rId3">
            <a:alphaModFix/>
          </a:blip>
          <a:stretch>
            <a:fillRect/>
          </a:stretch>
        </p:blipFill>
        <p:spPr>
          <a:xfrm>
            <a:off x="2181413" y="1122750"/>
            <a:ext cx="4781175" cy="3585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6"/>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Garbage - microplastic</a:t>
            </a:r>
            <a:endParaRPr/>
          </a:p>
        </p:txBody>
      </p:sp>
      <p:sp>
        <p:nvSpPr>
          <p:cNvPr id="87" name="Google Shape;87;p16"/>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88" name="Google Shape;88;p16"/>
          <p:cNvPicPr preferRelativeResize="0"/>
          <p:nvPr/>
        </p:nvPicPr>
        <p:blipFill>
          <a:blip r:embed="rId3">
            <a:alphaModFix/>
          </a:blip>
          <a:stretch>
            <a:fillRect/>
          </a:stretch>
        </p:blipFill>
        <p:spPr>
          <a:xfrm>
            <a:off x="2246675" y="986150"/>
            <a:ext cx="5873450" cy="39133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7"/>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Soap from washing our cars</a:t>
            </a:r>
            <a:endParaRPr/>
          </a:p>
        </p:txBody>
      </p:sp>
      <p:sp>
        <p:nvSpPr>
          <p:cNvPr id="94" name="Google Shape;94;p17"/>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95" name="Google Shape;95;p17"/>
          <p:cNvPicPr preferRelativeResize="0"/>
          <p:nvPr/>
        </p:nvPicPr>
        <p:blipFill>
          <a:blip r:embed="rId3">
            <a:alphaModFix/>
          </a:blip>
          <a:stretch>
            <a:fillRect/>
          </a:stretch>
        </p:blipFill>
        <p:spPr>
          <a:xfrm>
            <a:off x="1981100" y="1506425"/>
            <a:ext cx="4545101" cy="34164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18"/>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Pet Waste - Feces </a:t>
            </a:r>
            <a:endParaRPr/>
          </a:p>
        </p:txBody>
      </p:sp>
      <p:sp>
        <p:nvSpPr>
          <p:cNvPr id="101" name="Google Shape;101;p18"/>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02" name="Google Shape;102;p18"/>
          <p:cNvPicPr preferRelativeResize="0"/>
          <p:nvPr/>
        </p:nvPicPr>
        <p:blipFill>
          <a:blip r:embed="rId3">
            <a:alphaModFix/>
          </a:blip>
          <a:stretch>
            <a:fillRect/>
          </a:stretch>
        </p:blipFill>
        <p:spPr>
          <a:xfrm>
            <a:off x="2433425" y="763375"/>
            <a:ext cx="3805500" cy="3805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Google Shape;107;p19"/>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Gas and Oil</a:t>
            </a:r>
            <a:endParaRPr/>
          </a:p>
        </p:txBody>
      </p:sp>
      <p:sp>
        <p:nvSpPr>
          <p:cNvPr id="108" name="Google Shape;108;p19"/>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09" name="Google Shape;109;p19"/>
          <p:cNvPicPr preferRelativeResize="0"/>
          <p:nvPr/>
        </p:nvPicPr>
        <p:blipFill>
          <a:blip r:embed="rId3">
            <a:alphaModFix/>
          </a:blip>
          <a:stretch>
            <a:fillRect/>
          </a:stretch>
        </p:blipFill>
        <p:spPr>
          <a:xfrm>
            <a:off x="2975824" y="624050"/>
            <a:ext cx="5754600" cy="41816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20"/>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115" name="Google Shape;115;p20"/>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These are 5 of the most common types of pollution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21"/>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does litter get to my water?</a:t>
            </a:r>
            <a:endParaRPr/>
          </a:p>
        </p:txBody>
      </p:sp>
      <p:sp>
        <p:nvSpPr>
          <p:cNvPr id="121" name="Google Shape;121;p21"/>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22" name="Google Shape;122;p21"/>
          <p:cNvPicPr preferRelativeResize="0"/>
          <p:nvPr/>
        </p:nvPicPr>
        <p:blipFill>
          <a:blip r:embed="rId3">
            <a:alphaModFix/>
          </a:blip>
          <a:stretch>
            <a:fillRect/>
          </a:stretch>
        </p:blipFill>
        <p:spPr>
          <a:xfrm>
            <a:off x="1926212" y="1414575"/>
            <a:ext cx="5199475" cy="37826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